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E21F033A-2626-403A-A4A8-BE1FE98BE646}" type="datetimeFigureOut">
              <a:rPr lang="en-US" smtClean="0"/>
              <a:pPr/>
              <a:t>9/29/2009</a:t>
            </a:fld>
            <a:endParaRPr lang="en-US"/>
          </a:p>
        </p:txBody>
      </p:sp>
      <p:sp>
        <p:nvSpPr>
          <p:cNvPr id="16" name="Slide Number Placeholder 15"/>
          <p:cNvSpPr>
            <a:spLocks noGrp="1"/>
          </p:cNvSpPr>
          <p:nvPr>
            <p:ph type="sldNum" sz="quarter" idx="11"/>
          </p:nvPr>
        </p:nvSpPr>
        <p:spPr/>
        <p:txBody>
          <a:bodyPr/>
          <a:lstStyle/>
          <a:p>
            <a:fld id="{DA2AA191-5906-4CA4-BC85-AD297EFB2C49}"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1F033A-2626-403A-A4A8-BE1FE98BE646}" type="datetimeFigureOut">
              <a:rPr lang="en-US" smtClean="0"/>
              <a:pPr/>
              <a:t>9/29/2009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A191-5906-4CA4-BC85-AD297EFB2C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1F033A-2626-403A-A4A8-BE1FE98BE646}" type="datetimeFigureOut">
              <a:rPr lang="en-US" smtClean="0"/>
              <a:pPr/>
              <a:t>9/29/2009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A191-5906-4CA4-BC85-AD297EFB2C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21F033A-2626-403A-A4A8-BE1FE98BE646}" type="datetimeFigureOut">
              <a:rPr lang="en-US" smtClean="0"/>
              <a:pPr/>
              <a:t>9/29/2009</a:t>
            </a:fld>
            <a:endParaRPr lang="en-US"/>
          </a:p>
        </p:txBody>
      </p:sp>
      <p:sp>
        <p:nvSpPr>
          <p:cNvPr id="15" name="Slide Number Placeholder 14"/>
          <p:cNvSpPr>
            <a:spLocks noGrp="1"/>
          </p:cNvSpPr>
          <p:nvPr>
            <p:ph type="sldNum" sz="quarter" idx="15"/>
          </p:nvPr>
        </p:nvSpPr>
        <p:spPr/>
        <p:txBody>
          <a:bodyPr/>
          <a:lstStyle>
            <a:lvl1pPr algn="ctr">
              <a:defRPr/>
            </a:lvl1pPr>
          </a:lstStyle>
          <a:p>
            <a:fld id="{DA2AA191-5906-4CA4-BC85-AD297EFB2C49}"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21F033A-2626-403A-A4A8-BE1FE98BE646}" type="datetimeFigureOut">
              <a:rPr lang="en-US" smtClean="0"/>
              <a:pPr/>
              <a:t>9/29/2009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A191-5906-4CA4-BC85-AD297EFB2C49}"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21F033A-2626-403A-A4A8-BE1FE98BE646}" type="datetimeFigureOut">
              <a:rPr lang="en-US" smtClean="0"/>
              <a:pPr/>
              <a:t>9/29/2009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AA191-5906-4CA4-BC85-AD297EFB2C4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A2AA191-5906-4CA4-BC85-AD297EFB2C49}"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E21F033A-2626-403A-A4A8-BE1FE98BE646}" type="datetimeFigureOut">
              <a:rPr lang="en-US" smtClean="0"/>
              <a:pPr/>
              <a:t>9/29/2009</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21F033A-2626-403A-A4A8-BE1FE98BE646}" type="datetimeFigureOut">
              <a:rPr lang="en-US" smtClean="0"/>
              <a:pPr/>
              <a:t>9/29/2009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2AA191-5906-4CA4-BC85-AD297EFB2C4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1F033A-2626-403A-A4A8-BE1FE98BE646}" type="datetimeFigureOut">
              <a:rPr lang="en-US" smtClean="0"/>
              <a:pPr/>
              <a:t>9/29/2009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2AA191-5906-4CA4-BC85-AD297EFB2C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21F033A-2626-403A-A4A8-BE1FE98BE646}" type="datetimeFigureOut">
              <a:rPr lang="en-US" smtClean="0"/>
              <a:pPr/>
              <a:t>9/29/2009</a:t>
            </a:fld>
            <a:endParaRPr lang="en-US"/>
          </a:p>
        </p:txBody>
      </p:sp>
      <p:sp>
        <p:nvSpPr>
          <p:cNvPr id="9" name="Slide Number Placeholder 8"/>
          <p:cNvSpPr>
            <a:spLocks noGrp="1"/>
          </p:cNvSpPr>
          <p:nvPr>
            <p:ph type="sldNum" sz="quarter" idx="15"/>
          </p:nvPr>
        </p:nvSpPr>
        <p:spPr/>
        <p:txBody>
          <a:bodyPr/>
          <a:lstStyle/>
          <a:p>
            <a:fld id="{DA2AA191-5906-4CA4-BC85-AD297EFB2C49}"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21F033A-2626-403A-A4A8-BE1FE98BE646}" type="datetimeFigureOut">
              <a:rPr lang="en-US" smtClean="0"/>
              <a:pPr/>
              <a:t>9/29/2009</a:t>
            </a:fld>
            <a:endParaRPr lang="en-US"/>
          </a:p>
        </p:txBody>
      </p:sp>
      <p:sp>
        <p:nvSpPr>
          <p:cNvPr id="9" name="Slide Number Placeholder 8"/>
          <p:cNvSpPr>
            <a:spLocks noGrp="1"/>
          </p:cNvSpPr>
          <p:nvPr>
            <p:ph type="sldNum" sz="quarter" idx="11"/>
          </p:nvPr>
        </p:nvSpPr>
        <p:spPr/>
        <p:txBody>
          <a:bodyPr/>
          <a:lstStyle/>
          <a:p>
            <a:fld id="{DA2AA191-5906-4CA4-BC85-AD297EFB2C4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21F033A-2626-403A-A4A8-BE1FE98BE646}" type="datetimeFigureOut">
              <a:rPr lang="en-US" smtClean="0"/>
              <a:pPr/>
              <a:t>9/29/2009</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A2AA191-5906-4CA4-BC85-AD297EFB2C49}"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1485-1625</a:t>
            </a:r>
            <a:endParaRPr lang="en-US" dirty="0"/>
          </a:p>
        </p:txBody>
      </p:sp>
      <p:sp>
        <p:nvSpPr>
          <p:cNvPr id="2" name="Title 1"/>
          <p:cNvSpPr>
            <a:spLocks noGrp="1"/>
          </p:cNvSpPr>
          <p:nvPr>
            <p:ph type="ctrTitle"/>
          </p:nvPr>
        </p:nvSpPr>
        <p:spPr/>
        <p:txBody>
          <a:bodyPr/>
          <a:lstStyle/>
          <a:p>
            <a:r>
              <a:rPr lang="en-US" dirty="0" smtClean="0"/>
              <a:t>The English Renaissance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Catherine used the influence of her family to persuade the Pope not to grant a divorce.</a:t>
            </a:r>
          </a:p>
          <a:p>
            <a:r>
              <a:rPr lang="en-US" dirty="0" smtClean="0"/>
              <a:t>Once Anne Boleyn became pregnant, Henry </a:t>
            </a:r>
            <a:r>
              <a:rPr lang="en-US" dirty="0" smtClean="0"/>
              <a:t>VIII </a:t>
            </a:r>
            <a:r>
              <a:rPr lang="en-US" dirty="0" smtClean="0"/>
              <a:t>created the Protestant Church of England and seized </a:t>
            </a:r>
            <a:r>
              <a:rPr lang="en-US" dirty="0" smtClean="0"/>
              <a:t>all the  Roman Catholic Church’s land and funds.</a:t>
            </a:r>
          </a:p>
          <a:p>
            <a:r>
              <a:rPr lang="en-US" dirty="0" smtClean="0"/>
              <a:t>He executed friends and advisors who did not support his conversion to the Protestant church.</a:t>
            </a:r>
          </a:p>
          <a:p>
            <a:r>
              <a:rPr lang="en-US" dirty="0" smtClean="0"/>
              <a:t>The king (Henry VIII) became head of the Church of England.</a:t>
            </a:r>
          </a:p>
          <a:p>
            <a:r>
              <a:rPr lang="en-US" dirty="0" smtClean="0"/>
              <a:t>Divorce is allowed in the Church of England.</a:t>
            </a:r>
          </a:p>
          <a:p>
            <a:endParaRPr lang="en-US" dirty="0"/>
          </a:p>
        </p:txBody>
      </p:sp>
      <p:sp>
        <p:nvSpPr>
          <p:cNvPr id="3" name="Title 2"/>
          <p:cNvSpPr>
            <a:spLocks noGrp="1"/>
          </p:cNvSpPr>
          <p:nvPr>
            <p:ph type="title"/>
          </p:nvPr>
        </p:nvSpPr>
        <p:spPr/>
        <p:txBody>
          <a:bodyPr/>
          <a:lstStyle/>
          <a:p>
            <a:r>
              <a:rPr lang="en-US" dirty="0" smtClean="0"/>
              <a:t>Church of England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Edward VI became king at the age of nine.  His uncle mostly ruled England, and during this time the Church of England became more entrenched, establishing </a:t>
            </a:r>
            <a:r>
              <a:rPr lang="en-US" u="sng" dirty="0" smtClean="0"/>
              <a:t>The Book of Common Prayer</a:t>
            </a:r>
            <a:r>
              <a:rPr lang="en-US" dirty="0" smtClean="0"/>
              <a:t>. Church rituals also started to be performed in English, not Latin.</a:t>
            </a:r>
          </a:p>
          <a:p>
            <a:r>
              <a:rPr lang="en-US" dirty="0" smtClean="0"/>
              <a:t>When Edward died at the age of fifteen, his sister Mary became queen.  She married her cousin Phillip II of Spain and hoped to produce an heir to </a:t>
            </a:r>
            <a:r>
              <a:rPr lang="en-US" dirty="0" smtClean="0"/>
              <a:t>prevent</a:t>
            </a:r>
            <a:r>
              <a:rPr lang="en-US" dirty="0" smtClean="0"/>
              <a:t> </a:t>
            </a:r>
            <a:r>
              <a:rPr lang="en-US" dirty="0" smtClean="0"/>
              <a:t>her sister Elizabeth from becoming queen.  She restored the Catholic church in England, persecuted those who would not convert, and lost public support because of her marriage and changes to the church.</a:t>
            </a:r>
            <a:endParaRPr lang="en-US" dirty="0"/>
          </a:p>
        </p:txBody>
      </p:sp>
      <p:sp>
        <p:nvSpPr>
          <p:cNvPr id="3" name="Title 2"/>
          <p:cNvSpPr>
            <a:spLocks noGrp="1"/>
          </p:cNvSpPr>
          <p:nvPr>
            <p:ph type="title"/>
          </p:nvPr>
        </p:nvSpPr>
        <p:spPr/>
        <p:txBody>
          <a:bodyPr/>
          <a:lstStyle/>
          <a:p>
            <a:r>
              <a:rPr lang="en-US" dirty="0" smtClean="0"/>
              <a:t>Edward VI &amp; Mary I</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Elizabeth became queen after Mary I and guided England through one of its most prosperous periods.</a:t>
            </a:r>
          </a:p>
          <a:p>
            <a:r>
              <a:rPr lang="en-US" dirty="0" smtClean="0"/>
              <a:t>Well educated and perspicacious, she re-established the Church of England but allowed religious </a:t>
            </a:r>
            <a:r>
              <a:rPr lang="en-US" dirty="0" smtClean="0"/>
              <a:t>moderation for a time.</a:t>
            </a:r>
            <a:endParaRPr lang="en-US" dirty="0" smtClean="0"/>
          </a:p>
          <a:p>
            <a:r>
              <a:rPr lang="en-US" dirty="0" smtClean="0"/>
              <a:t>She kept England at peace for many years by dangling offers of </a:t>
            </a:r>
            <a:r>
              <a:rPr lang="en-US" dirty="0" smtClean="0"/>
              <a:t>marriage to possible enemies.</a:t>
            </a:r>
            <a:endParaRPr lang="en-US" dirty="0" smtClean="0"/>
          </a:p>
          <a:p>
            <a:r>
              <a:rPr lang="en-US" dirty="0" smtClean="0"/>
              <a:t>She encouraged the arts and composed and wrote poetry and songs also.</a:t>
            </a:r>
            <a:endParaRPr lang="en-US" dirty="0"/>
          </a:p>
        </p:txBody>
      </p:sp>
      <p:sp>
        <p:nvSpPr>
          <p:cNvPr id="3" name="Title 2"/>
          <p:cNvSpPr>
            <a:spLocks noGrp="1"/>
          </p:cNvSpPr>
          <p:nvPr>
            <p:ph type="title"/>
          </p:nvPr>
        </p:nvSpPr>
        <p:spPr/>
        <p:txBody>
          <a:bodyPr/>
          <a:lstStyle/>
          <a:p>
            <a:r>
              <a:rPr lang="en-US" dirty="0" smtClean="0"/>
              <a:t>Elizabeth </a:t>
            </a:r>
            <a:r>
              <a:rPr lang="en-US" dirty="0" smtClean="0"/>
              <a:t>I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Many Catholics considered Mary, Queen of Scots, as the rightful heir to the British throne.</a:t>
            </a:r>
          </a:p>
          <a:p>
            <a:r>
              <a:rPr lang="en-US" dirty="0" smtClean="0"/>
              <a:t>After running from her own countrymen, Mary sought refuge in Elizabeth’s kingdom.</a:t>
            </a:r>
          </a:p>
          <a:p>
            <a:r>
              <a:rPr lang="en-US" dirty="0" smtClean="0"/>
              <a:t>Mary was prisoner there for nineteen years and allegedly part of many plots to overthrow Elizabeth.</a:t>
            </a:r>
          </a:p>
          <a:p>
            <a:r>
              <a:rPr lang="en-US" dirty="0" smtClean="0"/>
              <a:t>Eventually, Parliament insisted upon </a:t>
            </a:r>
            <a:r>
              <a:rPr lang="en-US" dirty="0" smtClean="0"/>
              <a:t>Mary’s execution.</a:t>
            </a:r>
          </a:p>
          <a:p>
            <a:r>
              <a:rPr lang="en-US" dirty="0" smtClean="0"/>
              <a:t>Her execution caused Catholic Spain to declare war on England.</a:t>
            </a:r>
          </a:p>
          <a:p>
            <a:r>
              <a:rPr lang="en-US" dirty="0" smtClean="0"/>
              <a:t>A storm and England’s smaller swifter boats handed the Spanish Armada defeat after an eight-day battle, establishing England as a great sea power.</a:t>
            </a:r>
            <a:endParaRPr lang="en-US" dirty="0"/>
          </a:p>
        </p:txBody>
      </p:sp>
      <p:sp>
        <p:nvSpPr>
          <p:cNvPr id="3" name="Title 2"/>
          <p:cNvSpPr>
            <a:spLocks noGrp="1"/>
          </p:cNvSpPr>
          <p:nvPr>
            <p:ph type="title"/>
          </p:nvPr>
        </p:nvSpPr>
        <p:spPr/>
        <p:txBody>
          <a:bodyPr/>
          <a:lstStyle/>
          <a:p>
            <a:r>
              <a:rPr lang="en-US" dirty="0" smtClean="0"/>
              <a:t>The Spanish </a:t>
            </a:r>
            <a:r>
              <a:rPr lang="en-US" dirty="0" smtClean="0"/>
              <a:t>Armada (1588)</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Tudor Dynasty ended in 1603 when Elizabeth I died.  James Stuart, son of Mary, Queen of Scots, became king, uniting the kingdoms of Scotland and England.</a:t>
            </a:r>
          </a:p>
          <a:p>
            <a:r>
              <a:rPr lang="en-US" dirty="0" smtClean="0"/>
              <a:t>James sowed the seed of war though.  </a:t>
            </a:r>
          </a:p>
          <a:p>
            <a:r>
              <a:rPr lang="en-US" dirty="0" smtClean="0"/>
              <a:t>He believed kings ruled by divine right and would not listen to Parliament. They quarreled over taxes and wars.</a:t>
            </a:r>
          </a:p>
          <a:p>
            <a:r>
              <a:rPr lang="en-US" dirty="0" smtClean="0"/>
              <a:t> He persecuted Puritans, which led to the Puritans migrating to America.</a:t>
            </a:r>
          </a:p>
          <a:p>
            <a:endParaRPr lang="en-US" dirty="0"/>
          </a:p>
        </p:txBody>
      </p:sp>
      <p:sp>
        <p:nvSpPr>
          <p:cNvPr id="3" name="Title 2"/>
          <p:cNvSpPr>
            <a:spLocks noGrp="1"/>
          </p:cNvSpPr>
          <p:nvPr>
            <p:ph type="title"/>
          </p:nvPr>
        </p:nvSpPr>
        <p:spPr/>
        <p:txBody>
          <a:bodyPr/>
          <a:lstStyle/>
          <a:p>
            <a:r>
              <a:rPr lang="en-US" dirty="0" smtClean="0"/>
              <a:t>King James VI</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Possibly most significant area of literary development during this period</a:t>
            </a:r>
          </a:p>
          <a:p>
            <a:r>
              <a:rPr lang="en-US" dirty="0" smtClean="0"/>
              <a:t>Phillip Sidney- </a:t>
            </a:r>
            <a:r>
              <a:rPr lang="en-US" u="sng" dirty="0" err="1" smtClean="0"/>
              <a:t>Astrophel</a:t>
            </a:r>
            <a:r>
              <a:rPr lang="en-US" u="sng" dirty="0" smtClean="0"/>
              <a:t> and Stella</a:t>
            </a:r>
            <a:r>
              <a:rPr lang="en-US" dirty="0" smtClean="0"/>
              <a:t>, series of sonnets that make a story</a:t>
            </a:r>
          </a:p>
          <a:p>
            <a:r>
              <a:rPr lang="en-US" dirty="0" smtClean="0"/>
              <a:t> Edmund Spenser – </a:t>
            </a:r>
            <a:r>
              <a:rPr lang="en-US" u="sng" dirty="0" smtClean="0"/>
              <a:t>The Faerie </a:t>
            </a:r>
            <a:r>
              <a:rPr lang="en-US" u="sng" dirty="0" err="1" smtClean="0"/>
              <a:t>Queene</a:t>
            </a:r>
            <a:r>
              <a:rPr lang="en-US" dirty="0" smtClean="0"/>
              <a:t>, epic poem dedicated to Queen Elizabeth</a:t>
            </a:r>
          </a:p>
          <a:p>
            <a:r>
              <a:rPr lang="en-US" dirty="0" smtClean="0"/>
              <a:t> Christopher Marlowe – “The Passionate Shepherd to His Love” </a:t>
            </a:r>
          </a:p>
          <a:p>
            <a:r>
              <a:rPr lang="en-US" dirty="0" smtClean="0"/>
              <a:t>William Shakespeare – established the Shakespearean sonnet by altering </a:t>
            </a:r>
            <a:r>
              <a:rPr lang="en-US" dirty="0" err="1" smtClean="0"/>
              <a:t>Petrarchan</a:t>
            </a:r>
            <a:r>
              <a:rPr lang="en-US" dirty="0" smtClean="0"/>
              <a:t> sonnet</a:t>
            </a:r>
            <a:endParaRPr lang="en-US" dirty="0"/>
          </a:p>
        </p:txBody>
      </p:sp>
      <p:sp>
        <p:nvSpPr>
          <p:cNvPr id="3" name="Title 2"/>
          <p:cNvSpPr>
            <a:spLocks noGrp="1"/>
          </p:cNvSpPr>
          <p:nvPr>
            <p:ph type="title"/>
          </p:nvPr>
        </p:nvSpPr>
        <p:spPr/>
        <p:txBody>
          <a:bodyPr>
            <a:normAutofit/>
          </a:bodyPr>
          <a:lstStyle/>
          <a:p>
            <a:r>
              <a:rPr lang="en-US" dirty="0" smtClean="0"/>
              <a:t>Elizabethan Poetry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Most plays written in verse, usually blank verse (unrhymed iambic pentameter)</a:t>
            </a:r>
          </a:p>
          <a:p>
            <a:r>
              <a:rPr lang="en-US" dirty="0" smtClean="0"/>
              <a:t>Many poets were playwrights.</a:t>
            </a:r>
          </a:p>
          <a:p>
            <a:r>
              <a:rPr lang="en-US" dirty="0" smtClean="0"/>
              <a:t>Christopher Marlowe – </a:t>
            </a:r>
            <a:r>
              <a:rPr lang="en-US" u="sng" dirty="0" smtClean="0"/>
              <a:t>Tamburlaine the Great</a:t>
            </a:r>
            <a:r>
              <a:rPr lang="en-US" dirty="0" smtClean="0"/>
              <a:t> and </a:t>
            </a:r>
            <a:r>
              <a:rPr lang="en-US" u="sng" dirty="0" smtClean="0"/>
              <a:t>The </a:t>
            </a:r>
            <a:r>
              <a:rPr lang="en-US" u="sng" dirty="0" err="1" smtClean="0"/>
              <a:t>Tragical</a:t>
            </a:r>
            <a:r>
              <a:rPr lang="en-US" u="sng" dirty="0" smtClean="0"/>
              <a:t> History of Doctor Faustus</a:t>
            </a:r>
            <a:endParaRPr lang="en-US" dirty="0" smtClean="0"/>
          </a:p>
          <a:p>
            <a:r>
              <a:rPr lang="en-US" dirty="0" smtClean="0"/>
              <a:t>William Shakespeare – </a:t>
            </a:r>
            <a:r>
              <a:rPr lang="en-US" u="sng" dirty="0" smtClean="0"/>
              <a:t>The Merchant of Venice</a:t>
            </a:r>
            <a:r>
              <a:rPr lang="en-US" dirty="0" smtClean="0"/>
              <a:t>, </a:t>
            </a:r>
            <a:r>
              <a:rPr lang="en-US" u="sng" dirty="0" smtClean="0"/>
              <a:t>A Midsummer Night’s Dream</a:t>
            </a:r>
            <a:r>
              <a:rPr lang="en-US" dirty="0" smtClean="0"/>
              <a:t>, </a:t>
            </a:r>
            <a:r>
              <a:rPr lang="en-US" u="sng" dirty="0" smtClean="0"/>
              <a:t>Hamlet</a:t>
            </a:r>
            <a:endParaRPr lang="en-US" dirty="0"/>
          </a:p>
        </p:txBody>
      </p:sp>
      <p:sp>
        <p:nvSpPr>
          <p:cNvPr id="3" name="Title 2"/>
          <p:cNvSpPr>
            <a:spLocks noGrp="1"/>
          </p:cNvSpPr>
          <p:nvPr>
            <p:ph type="title"/>
          </p:nvPr>
        </p:nvSpPr>
        <p:spPr/>
        <p:txBody>
          <a:bodyPr/>
          <a:lstStyle/>
          <a:p>
            <a:r>
              <a:rPr lang="en-US" dirty="0" smtClean="0"/>
              <a:t>Elizabethan Drama</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English prose still had a Latin flavor so it was not as popular.</a:t>
            </a:r>
          </a:p>
          <a:p>
            <a:r>
              <a:rPr lang="en-US" dirty="0" smtClean="0"/>
              <a:t>Phillip Sidney – </a:t>
            </a:r>
            <a:r>
              <a:rPr lang="en-US" u="sng" dirty="0" err="1" smtClean="0"/>
              <a:t>Defence</a:t>
            </a:r>
            <a:r>
              <a:rPr lang="en-US" u="sng" dirty="0" smtClean="0"/>
              <a:t> of </a:t>
            </a:r>
            <a:r>
              <a:rPr lang="en-US" u="sng" dirty="0" err="1" smtClean="0"/>
              <a:t>Poesie</a:t>
            </a:r>
            <a:endParaRPr lang="en-US" dirty="0" smtClean="0"/>
          </a:p>
          <a:p>
            <a:r>
              <a:rPr lang="en-US" dirty="0" smtClean="0"/>
              <a:t>Sir Walter Raleigh – </a:t>
            </a:r>
            <a:r>
              <a:rPr lang="en-US" u="sng" dirty="0" smtClean="0"/>
              <a:t>History of the World</a:t>
            </a:r>
            <a:endParaRPr lang="en-US" dirty="0" smtClean="0"/>
          </a:p>
          <a:p>
            <a:r>
              <a:rPr lang="en-US" dirty="0" smtClean="0"/>
              <a:t>The King James version of the Bible</a:t>
            </a:r>
            <a:endParaRPr lang="en-US" dirty="0"/>
          </a:p>
        </p:txBody>
      </p:sp>
      <p:sp>
        <p:nvSpPr>
          <p:cNvPr id="3" name="Title 2"/>
          <p:cNvSpPr>
            <a:spLocks noGrp="1"/>
          </p:cNvSpPr>
          <p:nvPr>
            <p:ph type="title"/>
          </p:nvPr>
        </p:nvSpPr>
        <p:spPr/>
        <p:txBody>
          <a:bodyPr/>
          <a:lstStyle/>
          <a:p>
            <a:r>
              <a:rPr lang="en-US" dirty="0" smtClean="0"/>
              <a:t>English Prose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Renaissance was a flowering of literary, artistic and intellectual development that began in 14</a:t>
            </a:r>
            <a:r>
              <a:rPr lang="en-US" baseline="30000" dirty="0" smtClean="0"/>
              <a:t>th</a:t>
            </a:r>
            <a:r>
              <a:rPr lang="en-US" dirty="0" smtClean="0"/>
              <a:t> century Italy</a:t>
            </a:r>
          </a:p>
          <a:p>
            <a:r>
              <a:rPr lang="en-US" dirty="0" smtClean="0"/>
              <a:t>Concern with the afterlife gave way to humans’ purpose on </a:t>
            </a:r>
            <a:r>
              <a:rPr lang="en-US" dirty="0" smtClean="0"/>
              <a:t>earth.</a:t>
            </a:r>
            <a:endParaRPr lang="en-US" dirty="0" smtClean="0"/>
          </a:p>
          <a:p>
            <a:r>
              <a:rPr lang="en-US" dirty="0" smtClean="0"/>
              <a:t>Universities had a new curriculum called the </a:t>
            </a:r>
            <a:r>
              <a:rPr lang="en-US" dirty="0" smtClean="0"/>
              <a:t>humanities.</a:t>
            </a:r>
            <a:endParaRPr lang="en-US" dirty="0" smtClean="0"/>
          </a:p>
          <a:p>
            <a:r>
              <a:rPr lang="en-US" dirty="0" smtClean="0"/>
              <a:t>Population became more literate because </a:t>
            </a:r>
            <a:r>
              <a:rPr lang="en-US" dirty="0" smtClean="0"/>
              <a:t>of the printing </a:t>
            </a:r>
            <a:r>
              <a:rPr lang="en-US" dirty="0" smtClean="0"/>
              <a:t>press.</a:t>
            </a:r>
            <a:endParaRPr lang="en-US" dirty="0" smtClean="0"/>
          </a:p>
          <a:p>
            <a:r>
              <a:rPr lang="en-US" dirty="0" smtClean="0"/>
              <a:t>More authors </a:t>
            </a:r>
            <a:r>
              <a:rPr lang="en-US" dirty="0" smtClean="0"/>
              <a:t>started writing </a:t>
            </a:r>
            <a:r>
              <a:rPr lang="en-US" dirty="0" smtClean="0"/>
              <a:t>in the vernacular and English </a:t>
            </a:r>
            <a:r>
              <a:rPr lang="en-US" dirty="0" smtClean="0"/>
              <a:t>became </a:t>
            </a:r>
            <a:r>
              <a:rPr lang="en-US" dirty="0" smtClean="0"/>
              <a:t>more </a:t>
            </a:r>
            <a:r>
              <a:rPr lang="en-US" dirty="0" smtClean="0"/>
              <a:t>standardized.</a:t>
            </a:r>
            <a:endParaRPr lang="en-US" dirty="0"/>
          </a:p>
        </p:txBody>
      </p:sp>
      <p:sp>
        <p:nvSpPr>
          <p:cNvPr id="3" name="Title 2"/>
          <p:cNvSpPr>
            <a:spLocks noGrp="1"/>
          </p:cNvSpPr>
          <p:nvPr>
            <p:ph type="title"/>
          </p:nvPr>
        </p:nvSpPr>
        <p:spPr/>
        <p:txBody>
          <a:bodyPr/>
          <a:lstStyle/>
          <a:p>
            <a:r>
              <a:rPr lang="en-US" dirty="0" smtClean="0"/>
              <a:t>The Coming of the Renaissance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Dante Alighieri – author of </a:t>
            </a:r>
            <a:r>
              <a:rPr lang="en-US" u="sng" dirty="0" smtClean="0"/>
              <a:t>The Divine Comedy</a:t>
            </a:r>
            <a:r>
              <a:rPr lang="en-US" dirty="0" smtClean="0"/>
              <a:t> and influence on English literature</a:t>
            </a:r>
          </a:p>
          <a:p>
            <a:r>
              <a:rPr lang="en-US" dirty="0" smtClean="0"/>
              <a:t>Francesco </a:t>
            </a:r>
            <a:r>
              <a:rPr lang="en-US" dirty="0" err="1" smtClean="0"/>
              <a:t>Petrarca</a:t>
            </a:r>
            <a:r>
              <a:rPr lang="en-US" dirty="0" smtClean="0"/>
              <a:t> – </a:t>
            </a:r>
            <a:r>
              <a:rPr lang="en-US" dirty="0" smtClean="0"/>
              <a:t>poet who made </a:t>
            </a:r>
            <a:r>
              <a:rPr lang="en-US" dirty="0" smtClean="0"/>
              <a:t>the 14-line sonnet </a:t>
            </a:r>
            <a:r>
              <a:rPr lang="en-US" dirty="0" smtClean="0"/>
              <a:t>famous, </a:t>
            </a:r>
            <a:r>
              <a:rPr lang="en-US" dirty="0" smtClean="0"/>
              <a:t>which Shakespeare </a:t>
            </a:r>
            <a:r>
              <a:rPr lang="en-US" dirty="0" smtClean="0"/>
              <a:t>later modified</a:t>
            </a:r>
            <a:endParaRPr lang="en-US" dirty="0" smtClean="0"/>
          </a:p>
          <a:p>
            <a:r>
              <a:rPr lang="en-US" dirty="0" smtClean="0"/>
              <a:t>Leonardo </a:t>
            </a:r>
            <a:r>
              <a:rPr lang="en-US" dirty="0" err="1" smtClean="0"/>
              <a:t>DaVinci</a:t>
            </a:r>
            <a:r>
              <a:rPr lang="en-US" dirty="0" smtClean="0"/>
              <a:t> – painter, sculptor, engineer, architect and scientist who still influences contemporary ideas; a Renaissance man</a:t>
            </a:r>
            <a:endParaRPr lang="en-US" dirty="0"/>
          </a:p>
        </p:txBody>
      </p:sp>
      <p:sp>
        <p:nvSpPr>
          <p:cNvPr id="3" name="Title 2"/>
          <p:cNvSpPr>
            <a:spLocks noGrp="1"/>
          </p:cNvSpPr>
          <p:nvPr>
            <p:ph type="title"/>
          </p:nvPr>
        </p:nvSpPr>
        <p:spPr/>
        <p:txBody>
          <a:bodyPr/>
          <a:lstStyle/>
          <a:p>
            <a:r>
              <a:rPr lang="en-US" dirty="0" smtClean="0"/>
              <a:t>The Italian Renaissance’s Influence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development of the compass and advances in astronomy led to more exploration.</a:t>
            </a:r>
          </a:p>
          <a:p>
            <a:r>
              <a:rPr lang="en-US" dirty="0" smtClean="0"/>
              <a:t>John Cabot reached Newfoundland.</a:t>
            </a:r>
            <a:endParaRPr lang="en-US" dirty="0"/>
          </a:p>
        </p:txBody>
      </p:sp>
      <p:sp>
        <p:nvSpPr>
          <p:cNvPr id="3" name="Title 2"/>
          <p:cNvSpPr>
            <a:spLocks noGrp="1"/>
          </p:cNvSpPr>
          <p:nvPr>
            <p:ph type="title"/>
          </p:nvPr>
        </p:nvSpPr>
        <p:spPr/>
        <p:txBody>
          <a:bodyPr/>
          <a:lstStyle/>
          <a:p>
            <a:r>
              <a:rPr lang="en-US" dirty="0" smtClean="0"/>
              <a:t>Age of Exploration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rise in nationalism led to many questioning the authority of the Roman Catholic Church.</a:t>
            </a:r>
          </a:p>
          <a:p>
            <a:r>
              <a:rPr lang="en-US" dirty="0" smtClean="0"/>
              <a:t>Indulgences for sins often went into the pockets of corrupt church officials.</a:t>
            </a:r>
          </a:p>
          <a:p>
            <a:r>
              <a:rPr lang="en-US" dirty="0" smtClean="0"/>
              <a:t>Required payments to the church became viewed as taxation.</a:t>
            </a:r>
          </a:p>
          <a:p>
            <a:r>
              <a:rPr lang="en-US" dirty="0" smtClean="0"/>
              <a:t>Some believed church leaders showed favoritism to the Mediterranean states.</a:t>
            </a:r>
          </a:p>
          <a:p>
            <a:r>
              <a:rPr lang="en-US" dirty="0" smtClean="0"/>
              <a:t>Independent thinking by scholars led to questioning of the church teachings and hierarchy.</a:t>
            </a:r>
            <a:endParaRPr lang="en-US" dirty="0"/>
          </a:p>
        </p:txBody>
      </p:sp>
      <p:sp>
        <p:nvSpPr>
          <p:cNvPr id="3" name="Title 2"/>
          <p:cNvSpPr>
            <a:spLocks noGrp="1"/>
          </p:cNvSpPr>
          <p:nvPr>
            <p:ph type="title"/>
          </p:nvPr>
        </p:nvSpPr>
        <p:spPr/>
        <p:txBody>
          <a:bodyPr/>
          <a:lstStyle/>
          <a:p>
            <a:r>
              <a:rPr lang="en-US" dirty="0" smtClean="0"/>
              <a:t>The Protestant Reformation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German monk named Martin Luther posted his </a:t>
            </a:r>
            <a:r>
              <a:rPr lang="en-US" u="sng" dirty="0" smtClean="0"/>
              <a:t>Ninety-five Theses</a:t>
            </a:r>
            <a:r>
              <a:rPr lang="en-US" dirty="0" smtClean="0"/>
              <a:t> on the door of a German church.</a:t>
            </a:r>
          </a:p>
          <a:p>
            <a:r>
              <a:rPr lang="en-US" dirty="0" smtClean="0"/>
              <a:t>These dissenting beliefs led to a split in the church and  became the foundation of the Protestant faith, although Martin Luther wanted his ideas to lead to reform within the church.</a:t>
            </a:r>
          </a:p>
          <a:p>
            <a:r>
              <a:rPr lang="en-US" dirty="0" smtClean="0"/>
              <a:t>Lutherans (based in Germany) and Calvinists (based in Switzerland and England) are a result of the split caused by the Protestant Reformation.</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Martin Luther &amp; Protestantism</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Henry VII ended the War of the Roses and brought economic stability and law and order back to England.</a:t>
            </a:r>
          </a:p>
          <a:p>
            <a:r>
              <a:rPr lang="en-US" dirty="0" smtClean="0"/>
              <a:t>Although Henry was to be succeeded by his oldest son Arthur, Arthur died and Henry VII’s second son became known as Henry VIII.</a:t>
            </a:r>
          </a:p>
          <a:p>
            <a:r>
              <a:rPr lang="en-US" dirty="0" smtClean="0"/>
              <a:t>Henry VIII was a devout Roman Catholic and wrote a book condemning Martin Luther.  For his efforts, the Pope gave Henry VIII the title “Defender of the Faith”.</a:t>
            </a:r>
            <a:endParaRPr lang="en-US" dirty="0"/>
          </a:p>
        </p:txBody>
      </p:sp>
      <p:sp>
        <p:nvSpPr>
          <p:cNvPr id="3" name="Title 2"/>
          <p:cNvSpPr>
            <a:spLocks noGrp="1"/>
          </p:cNvSpPr>
          <p:nvPr>
            <p:ph type="title"/>
          </p:nvPr>
        </p:nvSpPr>
        <p:spPr/>
        <p:txBody>
          <a:bodyPr/>
          <a:lstStyle/>
          <a:p>
            <a:r>
              <a:rPr lang="en-US" dirty="0" smtClean="0"/>
              <a:t>Tudor Dynasty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Henry VIII married his brother Arthur’s widow.  His wife Catherine of Aragon was Spanish royalty.</a:t>
            </a:r>
          </a:p>
          <a:p>
            <a:r>
              <a:rPr lang="en-US" dirty="0" smtClean="0"/>
              <a:t>After many years of marriage and only one living child,  a daughter Mary, Henry feared for the country with a female on the throne.</a:t>
            </a:r>
          </a:p>
          <a:p>
            <a:r>
              <a:rPr lang="en-US" dirty="0" smtClean="0"/>
              <a:t>Once Henry became enamored of Anne Boleyn, he asked the Roman Catholic Church for an annulment, saying he was married to his “sister” because Catherine was married to Arthur first.  He also claimed the incestuous nature of the relationship was why God had not blessed the union with a surviving male child.</a:t>
            </a:r>
            <a:endParaRPr lang="en-US" dirty="0"/>
          </a:p>
        </p:txBody>
      </p:sp>
      <p:sp>
        <p:nvSpPr>
          <p:cNvPr id="3" name="Title 2"/>
          <p:cNvSpPr>
            <a:spLocks noGrp="1"/>
          </p:cNvSpPr>
          <p:nvPr>
            <p:ph type="title"/>
          </p:nvPr>
        </p:nvSpPr>
        <p:spPr/>
        <p:txBody>
          <a:bodyPr/>
          <a:lstStyle/>
          <a:p>
            <a:r>
              <a:rPr lang="en-US" dirty="0" smtClean="0"/>
              <a:t>Henry VIII &amp; the Church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Henry VIII &amp; His Wives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Catherine of Aragon – marriage produced one child Mary; Henry started the Anglican church and divorced Catherine</a:t>
            </a:r>
          </a:p>
          <a:p>
            <a:r>
              <a:rPr lang="en-US" dirty="0" smtClean="0"/>
              <a:t>Anne Boleyn – marriage produced a daughter Elizabeth; Henry grew weary of Anne and accused her of treason (incest with her brother and adultery</a:t>
            </a:r>
            <a:r>
              <a:rPr lang="en-US" dirty="0" smtClean="0"/>
              <a:t>); beheaded</a:t>
            </a:r>
            <a:endParaRPr lang="en-US" dirty="0" smtClean="0"/>
          </a:p>
          <a:p>
            <a:r>
              <a:rPr lang="en-US" dirty="0" smtClean="0"/>
              <a:t>Jane Seymour – marriage produced a son Edward; Jane died from complication after childbirth</a:t>
            </a:r>
          </a:p>
          <a:p>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Anne of Cleves – German princess ; Henry divorced her because of incompatibility</a:t>
            </a:r>
          </a:p>
          <a:p>
            <a:r>
              <a:rPr lang="en-US" dirty="0" smtClean="0"/>
              <a:t>Catherine Howard – young bride who committed treason through adultery; cousin of Anne </a:t>
            </a:r>
            <a:r>
              <a:rPr lang="en-US" dirty="0" smtClean="0"/>
              <a:t>Boleyn; beheaded</a:t>
            </a:r>
            <a:endParaRPr lang="en-US" dirty="0" smtClean="0"/>
          </a:p>
          <a:p>
            <a:r>
              <a:rPr lang="en-US" dirty="0" smtClean="0"/>
              <a:t>Catherine Parr – outlived Henry but helped repair his relationship with his daughters; almost tried for treason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194</TotalTime>
  <Words>1193</Words>
  <Application>Microsoft Office PowerPoint</Application>
  <PresentationFormat>On-screen Show (4:3)</PresentationFormat>
  <Paragraphs>82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Paper</vt:lpstr>
      <vt:lpstr>The English Renaissance</vt:lpstr>
      <vt:lpstr>The Coming of the Renaissance</vt:lpstr>
      <vt:lpstr>The Italian Renaissance’s Influence</vt:lpstr>
      <vt:lpstr>Age of Exploration</vt:lpstr>
      <vt:lpstr>The Protestant Reformation</vt:lpstr>
      <vt:lpstr>Martin Luther &amp; Protestantism </vt:lpstr>
      <vt:lpstr>Tudor Dynasty</vt:lpstr>
      <vt:lpstr>Henry VIII &amp; the Church</vt:lpstr>
      <vt:lpstr>Henry VIII &amp; His Wives</vt:lpstr>
      <vt:lpstr>Church of England</vt:lpstr>
      <vt:lpstr>Edward VI &amp; Mary I</vt:lpstr>
      <vt:lpstr>Elizabeth I </vt:lpstr>
      <vt:lpstr>The Spanish Armada (1588)</vt:lpstr>
      <vt:lpstr>King James VI</vt:lpstr>
      <vt:lpstr>Elizabethan Poetry</vt:lpstr>
      <vt:lpstr>Elizabethan Drama</vt:lpstr>
      <vt:lpstr>English Prose</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English Renaissance</dc:title>
  <dc:creator>mwilkerson</dc:creator>
  <cp:lastModifiedBy>mwilkerson</cp:lastModifiedBy>
  <cp:revision>20</cp:revision>
  <dcterms:created xsi:type="dcterms:W3CDTF">2009-09-29T14:17:05Z</dcterms:created>
  <dcterms:modified xsi:type="dcterms:W3CDTF">2009-09-29T19:11:10Z</dcterms:modified>
</cp:coreProperties>
</file>