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sldIdLst>
    <p:sldId id="256" r:id="rId2"/>
    <p:sldId id="257" r:id="rId3"/>
    <p:sldId id="260" r:id="rId4"/>
    <p:sldId id="261" r:id="rId5"/>
    <p:sldId id="262" r:id="rId6"/>
    <p:sldId id="258" r:id="rId7"/>
    <p:sldId id="259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108" y="3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smtClean="0"/>
              <a:t>4/19/2017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55892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4/19/2017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9332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smtClean="0"/>
              <a:pPr/>
              <a:t>4/19/2017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01047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smtClean="0"/>
              <a:pPr/>
              <a:t>4/19/2017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35012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smtClean="0"/>
              <a:pPr/>
              <a:t>4/19/2017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10457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4/19/2017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907751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4/19/2017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373918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127001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smtClean="0"/>
              <a:pPr/>
              <a:t>4/19/2017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30227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43424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smtClean="0"/>
              <a:pPr/>
              <a:t>4/19/2017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1540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4/19/2017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17240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4/19/2017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78911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4/19/2017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81525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4/19/2017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00652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4/19/2017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38827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4/19/2017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07839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4/19/2017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96883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  <p:sldLayoutId id="2147483686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U-VzZQGWOqA" TargetMode="External"/><Relationship Id="rId7" Type="http://schemas.openxmlformats.org/officeDocument/2006/relationships/hyperlink" Target="https://www.youtube.com/watch?v=vC4l5F274go" TargetMode="External"/><Relationship Id="rId2" Type="http://schemas.openxmlformats.org/officeDocument/2006/relationships/hyperlink" Target="https://www.youtube.com/watch?v=dDTBnsqxZ3k" TargetMode="External"/><Relationship Id="rId1" Type="http://schemas.openxmlformats.org/officeDocument/2006/relationships/slideLayout" Target="../slideLayouts/slideLayout5.xml"/><Relationship Id="rId6" Type="http://schemas.openxmlformats.org/officeDocument/2006/relationships/hyperlink" Target="https://www.youtube.com/watch?v=1JcGCxAxI5c" TargetMode="External"/><Relationship Id="rId5" Type="http://schemas.openxmlformats.org/officeDocument/2006/relationships/hyperlink" Target="https://www.youtube.com/watch?v=CnwNNlZM_co" TargetMode="External"/><Relationship Id="rId4" Type="http://schemas.openxmlformats.org/officeDocument/2006/relationships/hyperlink" Target="https://www.youtube.com/watch?v=3XVmdkUrQUU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Rhetoric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Politician-style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9971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Political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Voting is not a purely rational act. As the late journalist Joe McGinnis observed, it’s a “psychological purchase” of a candidate. It’s often no less rational than buying a car or a house. DDB understood that arguing with voters would be a losing proposition. To persuade someone, especially in the political realm, a campaign must target emotions. Voters don’t oppose a candidate because they dislike his or her policies; they often oppose the policies because they dislike the candidate</a:t>
            </a:r>
            <a:r>
              <a:rPr lang="en-US" dirty="0" smtClean="0"/>
              <a:t>. (Robert Mann on Smithsonian.com)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9319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Forms of Rhetoric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Logos</a:t>
            </a:r>
          </a:p>
          <a:p>
            <a:r>
              <a:rPr lang="en-US" dirty="0" smtClean="0"/>
              <a:t>Ethos</a:t>
            </a:r>
          </a:p>
          <a:p>
            <a:r>
              <a:rPr lang="en-US" dirty="0" smtClean="0"/>
              <a:t>Pathos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0766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Persuasive Techniques Related to Ethos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b="1" dirty="0"/>
              <a:t>Testimonial: </a:t>
            </a:r>
            <a:r>
              <a:rPr lang="en-US" dirty="0"/>
              <a:t>relies on the backing of a celebrity, an expert, or a satisfied customer</a:t>
            </a:r>
          </a:p>
          <a:p>
            <a:pPr>
              <a:lnSpc>
                <a:spcPct val="150000"/>
              </a:lnSpc>
            </a:pPr>
            <a:r>
              <a:rPr lang="en-US" b="1" dirty="0"/>
              <a:t>Transfer:</a:t>
            </a:r>
            <a:r>
              <a:rPr lang="en-US" dirty="0"/>
              <a:t> connects a product, a candidate, or a cause with a positive image or idea</a:t>
            </a:r>
          </a:p>
          <a:p>
            <a:pPr>
              <a:lnSpc>
                <a:spcPct val="150000"/>
              </a:lnSpc>
            </a:pPr>
            <a:r>
              <a:rPr lang="en-US" b="1" dirty="0"/>
              <a:t>Ethical Appeal:</a:t>
            </a:r>
            <a:r>
              <a:rPr lang="en-US" dirty="0"/>
              <a:t> tries to gain moral support for a claim by linking the claim to a widely accepted value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8465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Persuasive Techniques Related to </a:t>
            </a:r>
            <a:r>
              <a:rPr lang="en-US" dirty="0" smtClean="0"/>
              <a:t>Pathos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Bandwagon Appeal</a:t>
            </a:r>
            <a:r>
              <a:rPr lang="en-US" dirty="0"/>
              <a:t>: taps into people's desire to </a:t>
            </a:r>
            <a:r>
              <a:rPr lang="en-US" dirty="0" smtClean="0"/>
              <a:t>belong</a:t>
            </a:r>
            <a:endParaRPr lang="en-US" dirty="0"/>
          </a:p>
          <a:p>
            <a:r>
              <a:rPr lang="en-US" b="1" dirty="0"/>
              <a:t>Snob Appeal</a:t>
            </a:r>
            <a:r>
              <a:rPr lang="en-US" dirty="0"/>
              <a:t>: taps into people's needs to feel superior to others</a:t>
            </a:r>
          </a:p>
          <a:p>
            <a:r>
              <a:rPr lang="en-US" b="1" dirty="0"/>
              <a:t>Appeal to Fear</a:t>
            </a:r>
            <a:r>
              <a:rPr lang="en-US" dirty="0"/>
              <a:t>: makes people feel as if their safety, security, or health is in danger</a:t>
            </a:r>
          </a:p>
          <a:p>
            <a:r>
              <a:rPr lang="en-US" b="1" dirty="0"/>
              <a:t>Appeal to Pity</a:t>
            </a:r>
            <a:r>
              <a:rPr lang="en-US" dirty="0"/>
              <a:t>: taps into people's compassion for others</a:t>
            </a:r>
          </a:p>
          <a:p>
            <a:r>
              <a:rPr lang="en-US" b="1" dirty="0"/>
              <a:t>Loaded Language</a:t>
            </a:r>
            <a:r>
              <a:rPr lang="en-US" dirty="0"/>
              <a:t>: uses words with strongly positive or negative connotations (meanings) to stir people's emotions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738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Persuasive Techniques Related to </a:t>
            </a:r>
            <a:r>
              <a:rPr lang="en-US" dirty="0" smtClean="0"/>
              <a:t>Logos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Statistics</a:t>
            </a:r>
          </a:p>
          <a:p>
            <a:endParaRPr lang="en-US" dirty="0"/>
          </a:p>
          <a:p>
            <a:r>
              <a:rPr lang="en-US" dirty="0" smtClean="0"/>
              <a:t>Facts</a:t>
            </a:r>
          </a:p>
          <a:p>
            <a:endParaRPr lang="en-US" dirty="0"/>
          </a:p>
          <a:p>
            <a:r>
              <a:rPr lang="en-US" dirty="0" smtClean="0"/>
              <a:t>Inductive/Deductive Reasoning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0447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Rhetorical Devices:</a:t>
            </a:r>
            <a:br>
              <a:rPr lang="en-US" dirty="0" smtClean="0"/>
            </a:br>
            <a:r>
              <a:rPr lang="en-US" dirty="0" smtClean="0"/>
              <a:t>Forms of Repetition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10000"/>
              </a:lnSpc>
            </a:pPr>
            <a:r>
              <a:rPr lang="en-US" b="1" dirty="0" smtClean="0"/>
              <a:t>Anaphora</a:t>
            </a:r>
            <a:r>
              <a:rPr lang="en-US" dirty="0" smtClean="0"/>
              <a:t> – repetition of the same word or a group of words at the beginning of successive sentences, clauses or lines</a:t>
            </a:r>
          </a:p>
          <a:p>
            <a:pPr marL="0" indent="0">
              <a:lnSpc>
                <a:spcPct val="110000"/>
              </a:lnSpc>
              <a:buNone/>
            </a:pPr>
            <a:endParaRPr lang="en-US" dirty="0" smtClean="0"/>
          </a:p>
          <a:p>
            <a:pPr>
              <a:lnSpc>
                <a:spcPct val="110000"/>
              </a:lnSpc>
            </a:pPr>
            <a:r>
              <a:rPr lang="en-US" b="1" dirty="0" err="1" smtClean="0"/>
              <a:t>Diaphora</a:t>
            </a:r>
            <a:r>
              <a:rPr lang="en-US" dirty="0" smtClean="0"/>
              <a:t> – repetition of a common name so as to perform two logical function; to designate an individual and to signify the qualities </a:t>
            </a:r>
            <a:r>
              <a:rPr lang="en-US" dirty="0" err="1" smtClean="0"/>
              <a:t>connotated</a:t>
            </a:r>
            <a:r>
              <a:rPr lang="en-US" dirty="0" smtClean="0"/>
              <a:t> by that individual’s name or title</a:t>
            </a:r>
          </a:p>
          <a:p>
            <a:pPr>
              <a:lnSpc>
                <a:spcPct val="110000"/>
              </a:lnSpc>
            </a:pPr>
            <a:endParaRPr lang="en-US" dirty="0" smtClean="0"/>
          </a:p>
          <a:p>
            <a:pPr>
              <a:lnSpc>
                <a:spcPct val="110000"/>
              </a:lnSpc>
            </a:pPr>
            <a:r>
              <a:rPr lang="en-US" b="1" dirty="0" err="1" smtClean="0"/>
              <a:t>Polysyndeton</a:t>
            </a:r>
            <a:r>
              <a:rPr lang="en-US" dirty="0" smtClean="0"/>
              <a:t> – employing many conjunctions between clauses, often slowing the tempo or rhythm</a:t>
            </a:r>
          </a:p>
          <a:p>
            <a:pPr>
              <a:lnSpc>
                <a:spcPct val="110000"/>
              </a:lnSpc>
            </a:pPr>
            <a:r>
              <a:rPr lang="en-US" b="1" dirty="0" smtClean="0"/>
              <a:t>Parallel </a:t>
            </a:r>
            <a:r>
              <a:rPr lang="en-US" b="1" dirty="0"/>
              <a:t>Structure </a:t>
            </a:r>
            <a:r>
              <a:rPr lang="en-US" dirty="0"/>
              <a:t>– use of the same grammatical structure to emphasize a point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3318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Rhetorical Devices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Antithesis</a:t>
            </a:r>
            <a:r>
              <a:rPr lang="en-US" dirty="0"/>
              <a:t> – a statement that establishes a link between contrasting </a:t>
            </a:r>
            <a:r>
              <a:rPr lang="en-US" dirty="0" smtClean="0"/>
              <a:t>ideals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b="1" dirty="0"/>
              <a:t>Allusion</a:t>
            </a:r>
            <a:r>
              <a:rPr lang="en-US" dirty="0"/>
              <a:t> – a brief and indirect reference to literature, history, famous quotations, and current and historical </a:t>
            </a:r>
            <a:r>
              <a:rPr lang="en-US" dirty="0" smtClean="0"/>
              <a:t>events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b="1" dirty="0" smtClean="0"/>
              <a:t>Figurative </a:t>
            </a:r>
            <a:r>
              <a:rPr lang="en-US" b="1" dirty="0"/>
              <a:t>Language</a:t>
            </a:r>
            <a:r>
              <a:rPr lang="en-US" dirty="0"/>
              <a:t>, e.g. simile, metaphor and </a:t>
            </a:r>
            <a:r>
              <a:rPr lang="en-US" dirty="0" smtClean="0"/>
              <a:t>allusion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b="1" dirty="0"/>
              <a:t>Rhetorical Questions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0647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Purpose of advertising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Famously dismissive of advertising driven purely by research, </a:t>
            </a:r>
            <a:r>
              <a:rPr lang="en-US" dirty="0" smtClean="0"/>
              <a:t>Bill </a:t>
            </a:r>
            <a:r>
              <a:rPr lang="en-US" dirty="0" err="1" smtClean="0"/>
              <a:t>Bernbach</a:t>
            </a:r>
            <a:r>
              <a:rPr lang="en-US" dirty="0" smtClean="0"/>
              <a:t>, founder of the advertising firm Doyle Dane </a:t>
            </a:r>
            <a:r>
              <a:rPr lang="en-US" dirty="0" err="1" smtClean="0"/>
              <a:t>Bernbach</a:t>
            </a:r>
            <a:r>
              <a:rPr lang="en-US" dirty="0" smtClean="0"/>
              <a:t>, wrote </a:t>
            </a:r>
            <a:r>
              <a:rPr lang="en-US" dirty="0"/>
              <a:t>a revolutionary memo in 1947 that laid out the philosophy that would eventually characterize his firm’s </a:t>
            </a:r>
            <a:r>
              <a:rPr lang="en-US" dirty="0" smtClean="0"/>
              <a:t>work: </a:t>
            </a:r>
          </a:p>
          <a:p>
            <a:r>
              <a:rPr lang="en-US" dirty="0" smtClean="0"/>
              <a:t>“</a:t>
            </a:r>
            <a:r>
              <a:rPr lang="en-US" dirty="0"/>
              <a:t>Advertising is fundamentally persuasion and persuasion happens to be not a science, but an </a:t>
            </a:r>
            <a:r>
              <a:rPr lang="en-US" dirty="0" smtClean="0"/>
              <a:t>art</a:t>
            </a:r>
            <a:r>
              <a:rPr lang="en-US" dirty="0"/>
              <a:t>.</a:t>
            </a:r>
            <a:r>
              <a:rPr lang="en-US" dirty="0" smtClean="0"/>
              <a:t> It’s </a:t>
            </a:r>
            <a:r>
              <a:rPr lang="en-US" dirty="0"/>
              <a:t>that creative spark that I’m so jealous of for our agency and that I am so desperately fearful of losing. I don’t want academicians. I don’t want scientists. I don’t want people who do the right things. I want people who do inspiring things.”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1288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Presidential Election 1968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Lyndon Johnson (incumbent)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>
                <a:hlinkClick r:id="rId2"/>
              </a:rPr>
              <a:t>Daisy Spot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>
                <a:hlinkClick r:id="rId3"/>
              </a:rPr>
              <a:t>Ice Cream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>
                <a:hlinkClick r:id="rId4"/>
              </a:rPr>
              <a:t>Accomplishments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Barry Goldwater (Republican Nominee)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>
                <a:hlinkClick r:id="rId5"/>
              </a:rPr>
              <a:t>America’s Image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>
                <a:hlinkClick r:id="rId6"/>
              </a:rPr>
              <a:t>Dowager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err="1" smtClean="0">
                <a:hlinkClick r:id="rId7"/>
              </a:rPr>
              <a:t>Punchcard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6167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E5224E"/>
      </a:accent1>
      <a:accent2>
        <a:srgbClr val="9D074E"/>
      </a:accent2>
      <a:accent3>
        <a:srgbClr val="7F2294"/>
      </a:accent3>
      <a:accent4>
        <a:srgbClr val="8D65EA"/>
      </a:accent4>
      <a:accent5>
        <a:srgbClr val="588FE2"/>
      </a:accent5>
      <a:accent6>
        <a:srgbClr val="127CA4"/>
      </a:accent6>
      <a:hlink>
        <a:srgbClr val="FB4AB6"/>
      </a:hlink>
      <a:folHlink>
        <a:srgbClr val="F98FE9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6DB8EB18-3657-4051-A897-2ED38832359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101</TotalTime>
  <Words>513</Words>
  <Application>Microsoft Office PowerPoint</Application>
  <PresentationFormat>Widescreen</PresentationFormat>
  <Paragraphs>57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Century Gothic</vt:lpstr>
      <vt:lpstr>Vapor Trail</vt:lpstr>
      <vt:lpstr>Rhetoric </vt:lpstr>
      <vt:lpstr>Forms of Rhetoric</vt:lpstr>
      <vt:lpstr>Persuasive Techniques Related to Ethos</vt:lpstr>
      <vt:lpstr>Persuasive Techniques Related to Pathos</vt:lpstr>
      <vt:lpstr>Persuasive Techniques Related to Logos</vt:lpstr>
      <vt:lpstr>Rhetorical Devices: Forms of Repetition</vt:lpstr>
      <vt:lpstr>More Rhetorical Devices</vt:lpstr>
      <vt:lpstr>The Purpose of advertising</vt:lpstr>
      <vt:lpstr>Presidential Election 1968</vt:lpstr>
      <vt:lpstr>Political Analysis</vt:lpstr>
    </vt:vector>
  </TitlesOfParts>
  <Company>Wake County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Rhetoric</dc:title>
  <dc:creator>mwilkerson</dc:creator>
  <cp:lastModifiedBy>mwilkerson</cp:lastModifiedBy>
  <cp:revision>9</cp:revision>
  <dcterms:created xsi:type="dcterms:W3CDTF">2017-04-19T15:33:27Z</dcterms:created>
  <dcterms:modified xsi:type="dcterms:W3CDTF">2017-04-19T17:15:25Z</dcterms:modified>
</cp:coreProperties>
</file>