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73" r:id="rId3"/>
    <p:sldId id="263" r:id="rId4"/>
    <p:sldId id="257" r:id="rId5"/>
    <p:sldId id="258" r:id="rId6"/>
    <p:sldId id="259" r:id="rId7"/>
    <p:sldId id="264" r:id="rId8"/>
    <p:sldId id="265" r:id="rId9"/>
    <p:sldId id="274" r:id="rId10"/>
    <p:sldId id="260" r:id="rId11"/>
    <p:sldId id="275" r:id="rId12"/>
    <p:sldId id="261" r:id="rId13"/>
    <p:sldId id="276" r:id="rId14"/>
    <p:sldId id="267" r:id="rId15"/>
    <p:sldId id="277" r:id="rId16"/>
    <p:sldId id="271" r:id="rId17"/>
    <p:sldId id="272" r:id="rId18"/>
    <p:sldId id="262" r:id="rId19"/>
    <p:sldId id="27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24B9B-0AA7-45FD-BE43-58D576A8F50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7E1F8-2A28-4CEA-9FC3-D74BE023E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67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spend</a:t>
            </a:r>
            <a:r>
              <a:rPr lang="en-US" baseline="0" dirty="0" smtClean="0"/>
              <a:t> more time each day looking at images than we do reading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7E1F8-2A28-4CEA-9FC3-D74BE023E8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are often misled by images!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7E1F8-2A28-4CEA-9FC3-D74BE023E8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89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Analyzing Visual Rhetoric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7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Analyze an Image: Step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image. </a:t>
            </a:r>
          </a:p>
          <a:p>
            <a:r>
              <a:rPr lang="en-US" dirty="0" smtClean="0"/>
              <a:t>Make note of any interesting features that stand out to you.</a:t>
            </a:r>
          </a:p>
          <a:p>
            <a:r>
              <a:rPr lang="en-US" dirty="0" smtClean="0"/>
              <a:t>Pay attention to backgrounds, “camera” angles, iconography, fonts, and colors.</a:t>
            </a:r>
          </a:p>
        </p:txBody>
      </p:sp>
    </p:spTree>
    <p:extLst>
      <p:ext uri="{BB962C8B-B14F-4D97-AF65-F5344CB8AC3E}">
        <p14:creationId xmlns:p14="http://schemas.microsoft.com/office/powerpoint/2010/main" val="275970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blogs.longwood.edu/visualrhetoricbadgley/files/2015/09/integr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692" y="239485"/>
            <a:ext cx="4501016" cy="645069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76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Analyze an Image: Step </a:t>
            </a:r>
            <a:r>
              <a:rPr lang="en-US" dirty="0" smtClean="0"/>
              <a:t>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Respond to the image. </a:t>
            </a:r>
          </a:p>
          <a:p>
            <a:pPr lvl="1"/>
            <a:r>
              <a:rPr lang="en-US" dirty="0" smtClean="0"/>
              <a:t>What feelings does each visual element inspire?</a:t>
            </a:r>
          </a:p>
          <a:p>
            <a:pPr lvl="1"/>
            <a:r>
              <a:rPr lang="en-US" dirty="0" smtClean="0"/>
              <a:t>Are there common associations related to each element?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31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blogs.longwood.edu/visualrhetoricbadgley/files/2015/09/integr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692" y="239485"/>
            <a:ext cx="4501016" cy="645069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08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Analyze an Image: Step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Tie all of the elements together into one unified meaning.</a:t>
            </a:r>
          </a:p>
          <a:p>
            <a:r>
              <a:rPr lang="en-US" dirty="0" smtClean="0"/>
              <a:t>What is the overall message?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15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blogs.longwood.edu/visualrhetoricbadgley/files/2015/09/integr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692" y="239485"/>
            <a:ext cx="4501016" cy="645069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49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graphic novels…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same strategy applies; however, you must consider the larger narrative.</a:t>
            </a:r>
          </a:p>
          <a:p>
            <a:r>
              <a:rPr lang="en-US" dirty="0" smtClean="0"/>
              <a:t>Consider these questions:</a:t>
            </a:r>
          </a:p>
          <a:p>
            <a:pPr lvl="1"/>
            <a:r>
              <a:rPr lang="en-US" dirty="0" smtClean="0"/>
              <a:t>How does the meaning of the individual image relate to the meaning of the whole novel? Are there similarities? Differences?</a:t>
            </a:r>
          </a:p>
          <a:p>
            <a:pPr lvl="1"/>
            <a:r>
              <a:rPr lang="en-US" dirty="0" smtClean="0"/>
              <a:t>What is the author’s intent? What do they want the reader to feel or think?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21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3740832" cy="1752599"/>
          </a:xfrm>
        </p:spPr>
        <p:txBody>
          <a:bodyPr/>
          <a:lstStyle/>
          <a:p>
            <a:r>
              <a:rPr lang="en-US" dirty="0" smtClean="0"/>
              <a:t>Talking about comics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luemoonstudios.com/wp-content/uploads/2013/09/Comics_Lex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4518" y="356734"/>
            <a:ext cx="5395644" cy="593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71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watchmen chapter 3 p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252" y="827314"/>
            <a:ext cx="10410875" cy="546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20025" y="4659087"/>
            <a:ext cx="862175" cy="141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 with </a:t>
            </a:r>
            <a:r>
              <a:rPr lang="en-US" i="1" dirty="0" smtClean="0"/>
              <a:t>Persepolis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picture is worth a thousand words…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 picture communicate things that words cannot?</a:t>
            </a:r>
          </a:p>
          <a:p>
            <a:r>
              <a:rPr lang="en-US" dirty="0" smtClean="0"/>
              <a:t>Would a newspaper made up of nothing but images be comprehensible?</a:t>
            </a:r>
          </a:p>
          <a:p>
            <a:r>
              <a:rPr lang="en-US" dirty="0" smtClean="0"/>
              <a:t>Is communication more reliant on images now than it has been in the past?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35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does analyzing visual rhetoric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etailed </a:t>
            </a:r>
            <a:r>
              <a:rPr lang="en-US" dirty="0"/>
              <a:t>examination of the elements or structure of </a:t>
            </a:r>
            <a:r>
              <a:rPr lang="en-US" dirty="0" smtClean="0"/>
              <a:t>something</a:t>
            </a:r>
          </a:p>
          <a:p>
            <a:r>
              <a:rPr lang="en-US" dirty="0" smtClean="0"/>
              <a:t>Visual: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picture, piece of film, or display used to illustrate or accompany something</a:t>
            </a:r>
            <a:endParaRPr lang="en-US" dirty="0" smtClean="0"/>
          </a:p>
          <a:p>
            <a:r>
              <a:rPr lang="en-US" dirty="0" smtClean="0"/>
              <a:t>Rhetoric: 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art of effective or persuasive speaking or </a:t>
            </a:r>
            <a:r>
              <a:rPr lang="en-US" dirty="0" smtClean="0"/>
              <a:t>writing</a:t>
            </a:r>
          </a:p>
        </p:txBody>
      </p:sp>
    </p:spTree>
    <p:extLst>
      <p:ext uri="{BB962C8B-B14F-4D97-AF65-F5344CB8AC3E}">
        <p14:creationId xmlns:p14="http://schemas.microsoft.com/office/powerpoint/2010/main" val="173472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6487" y="1894113"/>
            <a:ext cx="4786537" cy="3124201"/>
          </a:xfrm>
        </p:spPr>
        <p:txBody>
          <a:bodyPr/>
          <a:lstStyle/>
          <a:p>
            <a:r>
              <a:rPr lang="en-US" dirty="0" smtClean="0"/>
              <a:t>This image </a:t>
            </a:r>
            <a:r>
              <a:rPr lang="en-US" dirty="0" smtClean="0"/>
              <a:t>does not exist for its aesthetic appeal; it is </a:t>
            </a:r>
            <a:r>
              <a:rPr lang="en-US" dirty="0" smtClean="0"/>
              <a:t>making </a:t>
            </a:r>
            <a:r>
              <a:rPr lang="en-US" dirty="0" smtClean="0"/>
              <a:t>an argument</a:t>
            </a:r>
          </a:p>
          <a:p>
            <a:r>
              <a:rPr lang="en-US" dirty="0" smtClean="0"/>
              <a:t>Savvy interpreters of the visual world will be able to “read” the image and understand its meaning</a:t>
            </a:r>
            <a:endParaRPr lang="en-US" dirty="0"/>
          </a:p>
        </p:txBody>
      </p:sp>
      <p:pic>
        <p:nvPicPr>
          <p:cNvPr id="1026" name="Picture 2" descr="https://onvisualrhetoric.files.wordpress.com/2014/01/nike-visu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462" y="522514"/>
            <a:ext cx="36957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90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texts can be analyzed in much the same way that written texts are analyzed</a:t>
            </a:r>
          </a:p>
          <a:p>
            <a:r>
              <a:rPr lang="en-US" dirty="0" smtClean="0"/>
              <a:t>Text: anything that can be “read” or interpreted</a:t>
            </a:r>
          </a:p>
          <a:p>
            <a:r>
              <a:rPr lang="en-US" dirty="0" smtClean="0"/>
              <a:t>In the previous image, </a:t>
            </a:r>
            <a:r>
              <a:rPr lang="en-US" u="sng" dirty="0" smtClean="0"/>
              <a:t>irony</a:t>
            </a:r>
            <a:r>
              <a:rPr lang="en-US" dirty="0" smtClean="0"/>
              <a:t> is being used to reframe our understanding of Nike’s slogan, “just </a:t>
            </a:r>
            <a:r>
              <a:rPr lang="en-US" dirty="0"/>
              <a:t>d</a:t>
            </a:r>
            <a:r>
              <a:rPr lang="en-US" dirty="0" smtClean="0"/>
              <a:t>o </a:t>
            </a:r>
            <a:r>
              <a:rPr lang="en-US" dirty="0"/>
              <a:t>i</a:t>
            </a:r>
            <a:r>
              <a:rPr lang="en-US" dirty="0" smtClean="0"/>
              <a:t>t.”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1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</a:t>
            </a: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n</a:t>
            </a:r>
            <a:r>
              <a:rPr lang="en-US" dirty="0" smtClean="0"/>
              <a:t>eed to be </a:t>
            </a:r>
            <a:r>
              <a:rPr lang="en-US" dirty="0"/>
              <a:t>a</a:t>
            </a:r>
            <a:r>
              <a:rPr lang="en-US" dirty="0" smtClean="0"/>
              <a:t>ble to analyze the visual </a:t>
            </a:r>
            <a:r>
              <a:rPr lang="en-US" dirty="0"/>
              <a:t>w</a:t>
            </a:r>
            <a:r>
              <a:rPr lang="en-US" dirty="0" smtClean="0"/>
              <a:t>orld?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/>
              <a:t>Advertisements</a:t>
            </a:r>
          </a:p>
          <a:p>
            <a:r>
              <a:rPr lang="en-US" dirty="0" smtClean="0"/>
              <a:t>Websites</a:t>
            </a:r>
          </a:p>
          <a:p>
            <a:r>
              <a:rPr lang="en-US" dirty="0" smtClean="0"/>
              <a:t>Campaign posters</a:t>
            </a:r>
          </a:p>
          <a:p>
            <a:r>
              <a:rPr lang="en-US" dirty="0" smtClean="0"/>
              <a:t>Paintings</a:t>
            </a:r>
          </a:p>
          <a:p>
            <a:r>
              <a:rPr lang="en-US" dirty="0" smtClean="0"/>
              <a:t>Brochures/flyers</a:t>
            </a:r>
          </a:p>
          <a:p>
            <a:r>
              <a:rPr lang="en-US" dirty="0" smtClean="0"/>
              <a:t>Film</a:t>
            </a:r>
          </a:p>
          <a:p>
            <a:r>
              <a:rPr lang="en-US" dirty="0" smtClean="0"/>
              <a:t>Graphic Novels</a:t>
            </a:r>
          </a:p>
          <a:p>
            <a:r>
              <a:rPr lang="en-US" dirty="0" smtClean="0"/>
              <a:t>Statuary</a:t>
            </a:r>
          </a:p>
          <a:p>
            <a:r>
              <a:rPr lang="en-US" dirty="0" smtClean="0"/>
              <a:t>Architecture</a:t>
            </a:r>
          </a:p>
        </p:txBody>
      </p:sp>
    </p:spTree>
    <p:extLst>
      <p:ext uri="{BB962C8B-B14F-4D97-AF65-F5344CB8AC3E}">
        <p14:creationId xmlns:p14="http://schemas.microsoft.com/office/powerpoint/2010/main" val="116353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mage result for manipulative advertise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661" y="729342"/>
            <a:ext cx="5715000" cy="573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85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8143" y="2666999"/>
            <a:ext cx="5134880" cy="3124201"/>
          </a:xfrm>
        </p:spPr>
        <p:txBody>
          <a:bodyPr/>
          <a:lstStyle/>
          <a:p>
            <a:r>
              <a:rPr lang="en-US" dirty="0" smtClean="0"/>
              <a:t>Images don’t always sell products</a:t>
            </a:r>
          </a:p>
          <a:p>
            <a:r>
              <a:rPr lang="en-US" dirty="0" smtClean="0"/>
              <a:t>Sometimes they sell ideas</a:t>
            </a:r>
            <a:endParaRPr lang="en-US" dirty="0"/>
          </a:p>
        </p:txBody>
      </p:sp>
      <p:pic>
        <p:nvPicPr>
          <p:cNvPr id="1028" name="Picture 4" descr="https://hariwahayas.files.wordpress.com/2014/03/smo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61" y="0"/>
            <a:ext cx="52806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41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imple art direction. Dead-on messaging. Via Puerto Rico. | The Most Powerful Ads Of Amnesty Internatio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518" y="0"/>
            <a:ext cx="2528530" cy="6730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85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2018</TotalTime>
  <Words>398</Words>
  <Application>Microsoft Office PowerPoint</Application>
  <PresentationFormat>Widescreen</PresentationFormat>
  <Paragraphs>52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Corbel</vt:lpstr>
      <vt:lpstr>Parallax</vt:lpstr>
      <vt:lpstr>Analyzing Visual Rhetoric</vt:lpstr>
      <vt:lpstr>A picture is worth a thousand words…</vt:lpstr>
      <vt:lpstr>What does analyzing visual rhetoric mean?</vt:lpstr>
      <vt:lpstr>PowerPoint Presentation</vt:lpstr>
      <vt:lpstr>Analyzing Images</vt:lpstr>
      <vt:lpstr>Why do we need to be able to analyze the visual world?</vt:lpstr>
      <vt:lpstr>PowerPoint Presentation</vt:lpstr>
      <vt:lpstr>PowerPoint Presentation</vt:lpstr>
      <vt:lpstr>PowerPoint Presentation</vt:lpstr>
      <vt:lpstr>How to Analyze an Image: Step One</vt:lpstr>
      <vt:lpstr>PowerPoint Presentation</vt:lpstr>
      <vt:lpstr>How to Analyze an Image: Step Two</vt:lpstr>
      <vt:lpstr>PowerPoint Presentation</vt:lpstr>
      <vt:lpstr>How to Analyze an Image: Step Three</vt:lpstr>
      <vt:lpstr>PowerPoint Presentation</vt:lpstr>
      <vt:lpstr>For graphic novels…</vt:lpstr>
      <vt:lpstr>Talking about comics</vt:lpstr>
      <vt:lpstr>PowerPoint Presentation</vt:lpstr>
      <vt:lpstr>Let’s practice with Persepolis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Rhetoric and Analysis</dc:title>
  <dc:creator>Lyle Ivey</dc:creator>
  <cp:lastModifiedBy>Lyle Ivey</cp:lastModifiedBy>
  <cp:revision>22</cp:revision>
  <dcterms:created xsi:type="dcterms:W3CDTF">2017-01-25T12:52:02Z</dcterms:created>
  <dcterms:modified xsi:type="dcterms:W3CDTF">2017-02-02T13:30:08Z</dcterms:modified>
</cp:coreProperties>
</file>